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6"/>
  </p:notesMasterIdLst>
  <p:sldIdLst>
    <p:sldId id="261"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4/10/2023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4/10/2023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26452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337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6620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4080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00105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4/10/2023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54248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4/10/2023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68364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8D02C8-8352-4A2E-A3CD-139A8583C932}" type="datetime1">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018606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680581-4B77-41E9-BE55-C3C9C3900A2A}" type="datetime1">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872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C1CB5-A088-4DB4-8A5C-B084F9B2B528}" type="datetime1">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8433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4/10/2023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8838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256410-64C5-4311-8359-FDA6B61ABBAE}"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2282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18B01E-6E1B-4AFC-A690-27C447C9486E}" type="datetime1">
              <a:rPr lang="en-US" smtClean="0"/>
              <a:t>4/10/2023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55187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52F3D2-503A-4E49-99AD-125A054E178F}" type="datetime1">
              <a:rPr lang="en-US" smtClean="0"/>
              <a:t>4/10/2023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213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4/10/2023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22054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609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4/10/2023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2496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4/10/2023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9556964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2" y="10"/>
            <a:ext cx="12188389" cy="6857990"/>
          </a:xfrm>
          <a:prstGeom prst="rect">
            <a:avLst/>
          </a:prstGeom>
        </p:spPr>
      </p:pic>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Telecom Churn Dashboard</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9B178-63EC-8F8B-E044-DFE9D33A44C3}"/>
              </a:ext>
            </a:extLst>
          </p:cNvPr>
          <p:cNvSpPr>
            <a:spLocks noGrp="1"/>
          </p:cNvSpPr>
          <p:nvPr>
            <p:ph type="title"/>
          </p:nvPr>
        </p:nvSpPr>
        <p:spPr>
          <a:xfrm>
            <a:off x="1141413" y="0"/>
            <a:ext cx="9905998" cy="967409"/>
          </a:xfrm>
        </p:spPr>
        <p:txBody>
          <a:bodyPr/>
          <a:lstStyle/>
          <a:p>
            <a:r>
              <a:rPr lang="en-US" sz="1800" b="0" i="0" u="none" strike="noStrike" dirty="0">
                <a:solidFill>
                  <a:schemeClr val="bg1"/>
                </a:solidFill>
                <a:effectLst/>
                <a:highlight>
                  <a:srgbClr val="FFFF00"/>
                </a:highlight>
                <a:latin typeface="Arial Black" panose="020B0A04020102020204" pitchFamily="34" charset="0"/>
              </a:rPr>
              <a:t>What churn offers were more preferable by the customers?</a:t>
            </a:r>
            <a:endParaRPr lang="en-US" dirty="0">
              <a:solidFill>
                <a:schemeClr val="bg1"/>
              </a:solidFill>
              <a:highlight>
                <a:srgbClr val="FFFF00"/>
              </a:highlight>
              <a:latin typeface="Arial Black" panose="020B0A04020102020204" pitchFamily="34" charset="0"/>
            </a:endParaRPr>
          </a:p>
        </p:txBody>
      </p:sp>
      <p:sp>
        <p:nvSpPr>
          <p:cNvPr id="3" name="Content Placeholder 2">
            <a:extLst>
              <a:ext uri="{FF2B5EF4-FFF2-40B4-BE49-F238E27FC236}">
                <a16:creationId xmlns:a16="http://schemas.microsoft.com/office/drawing/2014/main" id="{A9232393-C5D9-7CD2-AD27-CE27D100E597}"/>
              </a:ext>
            </a:extLst>
          </p:cNvPr>
          <p:cNvSpPr>
            <a:spLocks noGrp="1"/>
          </p:cNvSpPr>
          <p:nvPr>
            <p:ph idx="1"/>
          </p:nvPr>
        </p:nvSpPr>
        <p:spPr>
          <a:xfrm>
            <a:off x="1141412" y="4770783"/>
            <a:ext cx="10189197" cy="1020418"/>
          </a:xfrm>
        </p:spPr>
        <p:txBody>
          <a:bodyPr>
            <a:normAutofit lnSpcReduction="10000"/>
          </a:bodyPr>
          <a:lstStyle/>
          <a:p>
            <a:pPr marL="0" indent="0">
              <a:buNone/>
            </a:pPr>
            <a:r>
              <a:rPr lang="en-US" sz="2800" dirty="0">
                <a:solidFill>
                  <a:schemeClr val="bg1"/>
                </a:solidFill>
                <a:highlight>
                  <a:srgbClr val="00FF00"/>
                </a:highlight>
                <a:latin typeface="Arial Black" panose="020B0A04020102020204" pitchFamily="34" charset="0"/>
              </a:rPr>
              <a:t>In the Churn </a:t>
            </a:r>
            <a:r>
              <a:rPr lang="en-US" sz="2800" dirty="0">
                <a:solidFill>
                  <a:schemeClr val="bg1"/>
                </a:solidFill>
                <a:highlight>
                  <a:srgbClr val="FF0000"/>
                </a:highlight>
                <a:latin typeface="Arial Black" panose="020B0A04020102020204" pitchFamily="34" charset="0"/>
              </a:rPr>
              <a:t>Offer E</a:t>
            </a:r>
            <a:r>
              <a:rPr lang="en-US" sz="2800" dirty="0">
                <a:solidFill>
                  <a:schemeClr val="bg1"/>
                </a:solidFill>
                <a:highlight>
                  <a:srgbClr val="00FF00"/>
                </a:highlight>
                <a:latin typeface="Arial Black" panose="020B0A04020102020204" pitchFamily="34" charset="0"/>
              </a:rPr>
              <a:t> were more Preferable by the Customers</a:t>
            </a:r>
          </a:p>
        </p:txBody>
      </p:sp>
      <p:pic>
        <p:nvPicPr>
          <p:cNvPr id="5" name="Picture 4">
            <a:extLst>
              <a:ext uri="{FF2B5EF4-FFF2-40B4-BE49-F238E27FC236}">
                <a16:creationId xmlns:a16="http://schemas.microsoft.com/office/drawing/2014/main" id="{05E69CE2-1BC5-8FF1-09D9-21E36E4B61A9}"/>
              </a:ext>
            </a:extLst>
          </p:cNvPr>
          <p:cNvPicPr>
            <a:picLocks noChangeAspect="1"/>
          </p:cNvPicPr>
          <p:nvPr/>
        </p:nvPicPr>
        <p:blipFill>
          <a:blip r:embed="rId2"/>
          <a:stretch>
            <a:fillRect/>
          </a:stretch>
        </p:blipFill>
        <p:spPr>
          <a:xfrm>
            <a:off x="1141413" y="869191"/>
            <a:ext cx="8916987" cy="3610043"/>
          </a:xfrm>
          <a:prstGeom prst="rect">
            <a:avLst/>
          </a:prstGeom>
        </p:spPr>
      </p:pic>
    </p:spTree>
    <p:extLst>
      <p:ext uri="{BB962C8B-B14F-4D97-AF65-F5344CB8AC3E}">
        <p14:creationId xmlns:p14="http://schemas.microsoft.com/office/powerpoint/2010/main" val="1828325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EDB6E-559A-567F-6FD7-A2CFF1D0BEF0}"/>
              </a:ext>
            </a:extLst>
          </p:cNvPr>
          <p:cNvSpPr>
            <a:spLocks noGrp="1"/>
          </p:cNvSpPr>
          <p:nvPr>
            <p:ph type="title"/>
          </p:nvPr>
        </p:nvSpPr>
        <p:spPr>
          <a:xfrm>
            <a:off x="1234179" y="4312630"/>
            <a:ext cx="9905998" cy="1478570"/>
          </a:xfrm>
        </p:spPr>
        <p:txBody>
          <a:bodyPr/>
          <a:lstStyle/>
          <a:p>
            <a:r>
              <a:rPr lang="en-US" dirty="0"/>
              <a:t>Project Owner:  </a:t>
            </a:r>
            <a:r>
              <a:rPr lang="en-US" b="1" u="sng" dirty="0">
                <a:highlight>
                  <a:srgbClr val="FF0000"/>
                </a:highlight>
              </a:rPr>
              <a:t>Shubham koundal</a:t>
            </a:r>
          </a:p>
        </p:txBody>
      </p:sp>
      <p:pic>
        <p:nvPicPr>
          <p:cNvPr id="5" name="Content Placeholder 4">
            <a:extLst>
              <a:ext uri="{FF2B5EF4-FFF2-40B4-BE49-F238E27FC236}">
                <a16:creationId xmlns:a16="http://schemas.microsoft.com/office/drawing/2014/main" id="{312D61D3-1418-F2F0-473A-F126551C1365}"/>
              </a:ext>
            </a:extLst>
          </p:cNvPr>
          <p:cNvPicPr>
            <a:picLocks noGrp="1" noChangeAspect="1"/>
          </p:cNvPicPr>
          <p:nvPr>
            <p:ph idx="1"/>
          </p:nvPr>
        </p:nvPicPr>
        <p:blipFill>
          <a:blip r:embed="rId2"/>
          <a:stretch>
            <a:fillRect/>
          </a:stretch>
        </p:blipFill>
        <p:spPr>
          <a:xfrm>
            <a:off x="1540094" y="102635"/>
            <a:ext cx="8982131" cy="3926026"/>
          </a:xfrm>
        </p:spPr>
      </p:pic>
    </p:spTree>
    <p:extLst>
      <p:ext uri="{BB962C8B-B14F-4D97-AF65-F5344CB8AC3E}">
        <p14:creationId xmlns:p14="http://schemas.microsoft.com/office/powerpoint/2010/main" val="3139897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647950" y="142268"/>
            <a:ext cx="8161335" cy="1478570"/>
          </a:xfrm>
        </p:spPr>
        <p:txBody>
          <a:bodyPr>
            <a:normAutofit/>
          </a:bodyPr>
          <a:lstStyle/>
          <a:p>
            <a:r>
              <a:rPr lang="en-IN" sz="3200" b="1" u="sng" dirty="0">
                <a:solidFill>
                  <a:schemeClr val="accent2">
                    <a:lumMod val="50000"/>
                  </a:schemeClr>
                </a:solidFill>
              </a:rPr>
              <a:t>About the dataset</a:t>
            </a:r>
            <a:br>
              <a:rPr lang="en-IN" sz="3200" b="1" dirty="0">
                <a:solidFill>
                  <a:schemeClr val="accent2">
                    <a:lumMod val="50000"/>
                  </a:schemeClr>
                </a:solidFill>
              </a:rPr>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281114" y="1658937"/>
            <a:ext cx="10496548" cy="1663701"/>
          </a:xfrm>
        </p:spPr>
        <p:txBody>
          <a:bodyPr>
            <a:normAutofit/>
          </a:bodyPr>
          <a:lstStyle/>
          <a:p>
            <a:r>
              <a:rPr lang="en-IN" b="1" dirty="0">
                <a:solidFill>
                  <a:schemeClr val="bg1"/>
                </a:solidFill>
              </a:rPr>
              <a:t>A Telecom Company facing a lot of customer churning, provides it’s customer data to analyse it and provide some recommended analysis.</a:t>
            </a:r>
          </a:p>
          <a:p>
            <a:r>
              <a:rPr lang="en-IN" b="1" dirty="0">
                <a:solidFill>
                  <a:schemeClr val="bg1"/>
                </a:solidFill>
              </a:rPr>
              <a:t>The Data contains around 7000 rows and 39 columns to analyse .</a:t>
            </a:r>
          </a:p>
          <a:p>
            <a:pPr>
              <a:lnSpc>
                <a:spcPct val="110000"/>
              </a:lnSpc>
            </a:pPr>
            <a:endParaRPr lang="en-US" sz="1600" dirty="0"/>
          </a:p>
        </p:txBody>
      </p:sp>
      <p:sp>
        <p:nvSpPr>
          <p:cNvPr id="10" name="TextBox 9">
            <a:extLst>
              <a:ext uri="{FF2B5EF4-FFF2-40B4-BE49-F238E27FC236}">
                <a16:creationId xmlns:a16="http://schemas.microsoft.com/office/drawing/2014/main" id="{12959355-1B7C-CCC4-9EFF-5B415253F12C}"/>
              </a:ext>
            </a:extLst>
          </p:cNvPr>
          <p:cNvSpPr txBox="1"/>
          <p:nvPr/>
        </p:nvSpPr>
        <p:spPr>
          <a:xfrm>
            <a:off x="1281114" y="3229087"/>
            <a:ext cx="9877425" cy="2785378"/>
          </a:xfrm>
          <a:prstGeom prst="rect">
            <a:avLst/>
          </a:prstGeom>
          <a:noFill/>
        </p:spPr>
        <p:txBody>
          <a:bodyPr wrap="square">
            <a:spAutoFit/>
          </a:bodyPr>
          <a:lstStyle/>
          <a:p>
            <a:pPr algn="just" rtl="0">
              <a:spcBef>
                <a:spcPts val="1400"/>
              </a:spcBef>
              <a:spcAft>
                <a:spcPts val="400"/>
              </a:spcAft>
            </a:pPr>
            <a:r>
              <a:rPr lang="en-US" sz="2000" b="1" i="0" u="none" strike="noStrike" dirty="0">
                <a:solidFill>
                  <a:schemeClr val="bg1"/>
                </a:solidFill>
                <a:effectLst/>
                <a:latin typeface="Arial" panose="020B0604020202020204" pitchFamily="34" charset="0"/>
              </a:rPr>
              <a:t>A Telecom Customer Company providing a data related to their customers (Data Source- Maven Analytics). The data includes, Customer ID, demographic information of the customers, and various services used by the customer, customer’s monthly charges and average revenue generated by the customer, also provide data about customer’s status i.e. Churned, Stayed, Joined. </a:t>
            </a:r>
          </a:p>
          <a:p>
            <a:pPr algn="just" rtl="0">
              <a:spcBef>
                <a:spcPts val="1400"/>
              </a:spcBef>
              <a:spcAft>
                <a:spcPts val="400"/>
              </a:spcAft>
            </a:pPr>
            <a:r>
              <a:rPr lang="en-US" sz="2000" b="1" i="0" u="none" strike="noStrike" dirty="0">
                <a:solidFill>
                  <a:schemeClr val="bg1"/>
                </a:solidFill>
                <a:effectLst/>
                <a:latin typeface="Arial" panose="020B0604020202020204" pitchFamily="34" charset="0"/>
              </a:rPr>
              <a:t>From this data we have to find out the useful information that helps us to identified that how many customer joined the company? And also find out the customer profile for a customer that churned, joined, and stayed? </a:t>
            </a:r>
            <a:endParaRPr lang="en-US" sz="2000" b="1" dirty="0">
              <a:solidFill>
                <a:schemeClr val="bg1"/>
              </a:solidFill>
              <a:effectLst/>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106719" y="590843"/>
            <a:ext cx="6203647" cy="745588"/>
          </a:xfrm>
        </p:spPr>
        <p:txBody>
          <a:bodyPr>
            <a:normAutofit fontScale="90000"/>
          </a:bodyPr>
          <a:lstStyle/>
          <a:p>
            <a:pPr rtl="0">
              <a:spcBef>
                <a:spcPts val="1400"/>
              </a:spcBef>
              <a:spcAft>
                <a:spcPts val="400"/>
              </a:spcAft>
            </a:pPr>
            <a:r>
              <a:rPr lang="en-US" sz="2400" b="1" i="0" u="sng" strike="noStrike" dirty="0">
                <a:solidFill>
                  <a:srgbClr val="000000"/>
                </a:solidFill>
                <a:effectLst/>
                <a:latin typeface="Arial" panose="020B0604020202020204" pitchFamily="34" charset="0"/>
              </a:rPr>
              <a:t>Methodology &amp; Project scope</a:t>
            </a:r>
            <a:br>
              <a:rPr lang="en-US" sz="2000" b="0" u="sng" dirty="0">
                <a:effectLst/>
              </a:rPr>
            </a:br>
            <a:br>
              <a:rPr lang="en-US" sz="1600" u="sng" dirty="0"/>
            </a:br>
            <a:endParaRPr lang="en-US" sz="3200" u="sng"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914400" y="1336431"/>
            <a:ext cx="10133011" cy="5345723"/>
          </a:xfrm>
        </p:spPr>
        <p:txBody>
          <a:bodyPr>
            <a:normAutofit fontScale="70000" lnSpcReduction="20000"/>
          </a:bodyPr>
          <a:lstStyle/>
          <a:p>
            <a:pPr algn="just" rtl="0">
              <a:spcBef>
                <a:spcPts val="1400"/>
              </a:spcBef>
              <a:spcAft>
                <a:spcPts val="400"/>
              </a:spcAft>
            </a:pPr>
            <a:r>
              <a:rPr lang="en-US" sz="3200" b="1" i="0" u="none" strike="noStrike" dirty="0">
                <a:solidFill>
                  <a:srgbClr val="000000"/>
                </a:solidFill>
                <a:effectLst/>
                <a:latin typeface="Arial Narrow" panose="020B0606020202030204" pitchFamily="34" charset="0"/>
              </a:rPr>
              <a:t>From this data set our final motive is to find out some questions , and with the help of analysis it is easy to us . With the help of Excel we will do some Calculation, and make data Understandable.</a:t>
            </a:r>
            <a:endParaRPr lang="en-US" sz="2600" b="1" dirty="0">
              <a:effectLst/>
              <a:latin typeface="Arial Narrow" panose="020B0606020202030204" pitchFamily="34" charset="0"/>
            </a:endParaRPr>
          </a:p>
          <a:p>
            <a:pPr rtl="0" fontAlgn="base">
              <a:spcBef>
                <a:spcPts val="1400"/>
              </a:spcBef>
              <a:spcAft>
                <a:spcPts val="0"/>
              </a:spcAft>
              <a:buFont typeface="+mj-lt"/>
              <a:buAutoNum type="arabicPeriod"/>
            </a:pPr>
            <a:r>
              <a:rPr lang="en-US" sz="3200" b="1" i="0" u="none" strike="noStrike" dirty="0">
                <a:solidFill>
                  <a:srgbClr val="000000"/>
                </a:solidFill>
                <a:effectLst/>
                <a:latin typeface="Arial Narrow" panose="020B0606020202030204" pitchFamily="34" charset="0"/>
              </a:rPr>
              <a:t>In the starting we will arrange the 3 data sheet in one </a:t>
            </a:r>
            <a:r>
              <a:rPr lang="en-US" sz="3200" b="1" i="0" u="none" strike="noStrike" dirty="0" err="1">
                <a:solidFill>
                  <a:srgbClr val="000000"/>
                </a:solidFill>
                <a:effectLst/>
                <a:latin typeface="Arial Narrow" panose="020B0606020202030204" pitchFamily="34" charset="0"/>
              </a:rPr>
              <a:t>one</a:t>
            </a:r>
            <a:r>
              <a:rPr lang="en-US" sz="3200" b="1" i="0" u="none" strike="noStrike" dirty="0">
                <a:solidFill>
                  <a:srgbClr val="000000"/>
                </a:solidFill>
                <a:effectLst/>
                <a:latin typeface="Arial Narrow" panose="020B0606020202030204" pitchFamily="34" charset="0"/>
              </a:rPr>
              <a:t> excel book . That help us to find information in one book</a:t>
            </a:r>
          </a:p>
          <a:p>
            <a:pPr rtl="0" fontAlgn="base">
              <a:spcBef>
                <a:spcPts val="0"/>
              </a:spcBef>
              <a:spcAft>
                <a:spcPts val="0"/>
              </a:spcAft>
              <a:buFont typeface="+mj-lt"/>
              <a:buAutoNum type="arabicPeriod"/>
            </a:pPr>
            <a:r>
              <a:rPr lang="en-US" sz="3200" b="1" i="0" u="none" strike="noStrike" dirty="0">
                <a:solidFill>
                  <a:srgbClr val="000000"/>
                </a:solidFill>
                <a:effectLst/>
                <a:latin typeface="Arial Narrow" panose="020B0606020202030204" pitchFamily="34" charset="0"/>
              </a:rPr>
              <a:t>After arranged the sheet we will do some basics operation, like find out the blanks cells, Duplicate values that helps us to understand data.</a:t>
            </a:r>
          </a:p>
          <a:p>
            <a:pPr rtl="0" fontAlgn="base">
              <a:spcBef>
                <a:spcPts val="0"/>
              </a:spcBef>
              <a:spcAft>
                <a:spcPts val="0"/>
              </a:spcAft>
              <a:buFont typeface="+mj-lt"/>
              <a:buAutoNum type="arabicPeriod"/>
            </a:pPr>
            <a:r>
              <a:rPr lang="en-US" sz="3200" b="1" i="0" u="none" strike="noStrike" dirty="0">
                <a:solidFill>
                  <a:srgbClr val="000000"/>
                </a:solidFill>
                <a:effectLst/>
                <a:latin typeface="Arial Narrow" panose="020B0606020202030204" pitchFamily="34" charset="0"/>
              </a:rPr>
              <a:t>Important information is given in Data dictionary. Which contains 3 columns and a lot of important information about the data.</a:t>
            </a:r>
          </a:p>
          <a:p>
            <a:pPr rtl="0" fontAlgn="base">
              <a:spcBef>
                <a:spcPts val="0"/>
              </a:spcBef>
              <a:spcAft>
                <a:spcPts val="1400"/>
              </a:spcAft>
              <a:buFont typeface="+mj-lt"/>
              <a:buAutoNum type="arabicPeriod"/>
            </a:pPr>
            <a:r>
              <a:rPr lang="en-US" sz="3200" b="1" i="0" u="none" strike="noStrike" dirty="0">
                <a:solidFill>
                  <a:srgbClr val="000000"/>
                </a:solidFill>
                <a:effectLst/>
                <a:latin typeface="Arial Narrow" panose="020B0606020202030204" pitchFamily="34" charset="0"/>
              </a:rPr>
              <a:t>After reading the Data dictionary , I will use the Pivot table to generated the information . and also use of slicers , and also perform the operations.</a:t>
            </a:r>
          </a:p>
          <a:p>
            <a:pPr rtl="0" fontAlgn="base">
              <a:spcBef>
                <a:spcPts val="1400"/>
              </a:spcBef>
              <a:spcAft>
                <a:spcPts val="1400"/>
              </a:spcAft>
              <a:buFont typeface="+mj-lt"/>
              <a:buAutoNum type="arabicPeriod"/>
            </a:pPr>
            <a:r>
              <a:rPr lang="en-US" sz="3200" b="1" i="0" u="none" strike="noStrike" dirty="0">
                <a:solidFill>
                  <a:srgbClr val="000000"/>
                </a:solidFill>
                <a:effectLst/>
                <a:latin typeface="Arial Narrow" panose="020B0606020202030204" pitchFamily="34" charset="0"/>
              </a:rPr>
              <a:t>In the last step Visualization is generated right after the pivot table and also answered some of the important questions of my analysis.</a:t>
            </a:r>
          </a:p>
          <a:p>
            <a:pPr>
              <a:lnSpc>
                <a:spcPct val="110000"/>
              </a:lnSpc>
            </a:pPr>
            <a:endParaRPr lang="en-US" sz="1600" dirty="0">
              <a:latin typeface="Arial Narrow" panose="020B0606020202030204" pitchFamily="34" charset="0"/>
            </a:endParaRPr>
          </a:p>
        </p:txBody>
      </p:sp>
    </p:spTree>
    <p:extLst>
      <p:ext uri="{BB962C8B-B14F-4D97-AF65-F5344CB8AC3E}">
        <p14:creationId xmlns:p14="http://schemas.microsoft.com/office/powerpoint/2010/main" val="4052537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40E4385-BC74-66B2-9FA3-3A262D54B86C}"/>
              </a:ext>
            </a:extLst>
          </p:cNvPr>
          <p:cNvPicPr>
            <a:picLocks noChangeAspect="1"/>
          </p:cNvPicPr>
          <p:nvPr/>
        </p:nvPicPr>
        <p:blipFill>
          <a:blip r:embed="rId2"/>
          <a:stretch>
            <a:fillRect/>
          </a:stretch>
        </p:blipFill>
        <p:spPr>
          <a:xfrm>
            <a:off x="5687219" y="2589381"/>
            <a:ext cx="5645426" cy="2633394"/>
          </a:xfrm>
          <a:prstGeom prst="rect">
            <a:avLst/>
          </a:prstGeom>
        </p:spPr>
      </p:pic>
      <p:sp>
        <p:nvSpPr>
          <p:cNvPr id="11" name="Content Placeholder 2">
            <a:extLst>
              <a:ext uri="{FF2B5EF4-FFF2-40B4-BE49-F238E27FC236}">
                <a16:creationId xmlns:a16="http://schemas.microsoft.com/office/drawing/2014/main" id="{ACF8F0B5-6F61-1F4D-2264-FA552F306E1E}"/>
              </a:ext>
            </a:extLst>
          </p:cNvPr>
          <p:cNvSpPr>
            <a:spLocks noGrp="1"/>
          </p:cNvSpPr>
          <p:nvPr>
            <p:ph idx="1"/>
          </p:nvPr>
        </p:nvSpPr>
        <p:spPr>
          <a:xfrm>
            <a:off x="1361435" y="2112303"/>
            <a:ext cx="4085207" cy="3829879"/>
          </a:xfrm>
        </p:spPr>
        <p:txBody>
          <a:bodyPr>
            <a:normAutofit fontScale="92500" lnSpcReduction="10000"/>
          </a:bodyPr>
          <a:lstStyle/>
          <a:p>
            <a:pPr>
              <a:lnSpc>
                <a:spcPct val="110000"/>
              </a:lnSpc>
            </a:pPr>
            <a:r>
              <a:rPr lang="en-US" b="1" dirty="0"/>
              <a:t>This analysis is done with the help of the pivot table and this graph shows the total number of the Male and Female.</a:t>
            </a:r>
          </a:p>
          <a:p>
            <a:pPr>
              <a:lnSpc>
                <a:spcPct val="110000"/>
              </a:lnSpc>
            </a:pPr>
            <a:r>
              <a:rPr lang="en-US" b="1" dirty="0"/>
              <a:t>Also this graph represent the age group of the male and female. </a:t>
            </a:r>
          </a:p>
          <a:p>
            <a:pPr>
              <a:lnSpc>
                <a:spcPct val="110000"/>
              </a:lnSpc>
            </a:pPr>
            <a:r>
              <a:rPr lang="en-US" b="1" dirty="0"/>
              <a:t>With the help of this analysis , it is easy to understand the age group of the customer .</a:t>
            </a:r>
          </a:p>
        </p:txBody>
      </p:sp>
      <p:sp>
        <p:nvSpPr>
          <p:cNvPr id="13" name="TextBox 12">
            <a:extLst>
              <a:ext uri="{FF2B5EF4-FFF2-40B4-BE49-F238E27FC236}">
                <a16:creationId xmlns:a16="http://schemas.microsoft.com/office/drawing/2014/main" id="{BBB7C10A-F89D-8911-50C0-BDBDE768A3E3}"/>
              </a:ext>
            </a:extLst>
          </p:cNvPr>
          <p:cNvSpPr txBox="1"/>
          <p:nvPr/>
        </p:nvSpPr>
        <p:spPr>
          <a:xfrm>
            <a:off x="2665343" y="239014"/>
            <a:ext cx="6861313" cy="461665"/>
          </a:xfrm>
          <a:prstGeom prst="rect">
            <a:avLst/>
          </a:prstGeom>
          <a:noFill/>
        </p:spPr>
        <p:txBody>
          <a:bodyPr wrap="square">
            <a:spAutoFit/>
          </a:bodyPr>
          <a:lstStyle/>
          <a:p>
            <a:r>
              <a:rPr lang="en-US" sz="2400" b="1" i="0" u="none" strike="noStrike" dirty="0">
                <a:solidFill>
                  <a:schemeClr val="bg1"/>
                </a:solidFill>
                <a:effectLst/>
                <a:highlight>
                  <a:srgbClr val="FFFF00"/>
                </a:highlight>
                <a:latin typeface="Lato" panose="020F0502020204030203" pitchFamily="34" charset="0"/>
              </a:rPr>
              <a:t>How many customers joined the company? </a:t>
            </a:r>
            <a:endParaRPr lang="en-US" sz="2400" b="1" dirty="0">
              <a:solidFill>
                <a:schemeClr val="bg1"/>
              </a:solidFill>
              <a:highlight>
                <a:srgbClr val="FFFF00"/>
              </a:highlight>
            </a:endParaRPr>
          </a:p>
        </p:txBody>
      </p:sp>
    </p:spTree>
    <p:extLst>
      <p:ext uri="{BB962C8B-B14F-4D97-AF65-F5344CB8AC3E}">
        <p14:creationId xmlns:p14="http://schemas.microsoft.com/office/powerpoint/2010/main" val="1540969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694240" y="287214"/>
            <a:ext cx="8403917" cy="1478570"/>
          </a:xfrm>
        </p:spPr>
        <p:txBody>
          <a:bodyPr>
            <a:normAutofit/>
          </a:bodyPr>
          <a:lstStyle/>
          <a:p>
            <a:r>
              <a:rPr lang="en-US" sz="1800" b="1" i="0" u="none" strike="noStrike" dirty="0">
                <a:solidFill>
                  <a:schemeClr val="bg1"/>
                </a:solidFill>
                <a:effectLst/>
                <a:highlight>
                  <a:srgbClr val="FFFF00"/>
                </a:highlight>
                <a:latin typeface="Lato" panose="020F0502020204030203" pitchFamily="34" charset="0"/>
              </a:rPr>
              <a:t>What is the customer profile for a customer that churned, joined, and stayed? Are they different?</a:t>
            </a:r>
            <a:br>
              <a:rPr lang="en-US" sz="1800" b="1" i="0" u="none" strike="noStrike" dirty="0">
                <a:solidFill>
                  <a:schemeClr val="bg1"/>
                </a:solidFill>
                <a:effectLst/>
                <a:highlight>
                  <a:srgbClr val="000080"/>
                </a:highlight>
                <a:latin typeface="Lato" panose="020F0502020204030203" pitchFamily="34" charset="0"/>
              </a:rPr>
            </a:br>
            <a:endParaRPr lang="en-US" sz="3200" b="1" dirty="0">
              <a:solidFill>
                <a:schemeClr val="bg1"/>
              </a:solidFill>
              <a:highlight>
                <a:srgbClr val="000080"/>
              </a:highlight>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431235" y="1616765"/>
            <a:ext cx="6175513" cy="4174436"/>
          </a:xfrm>
        </p:spPr>
        <p:txBody>
          <a:bodyPr>
            <a:normAutofit/>
          </a:bodyPr>
          <a:lstStyle/>
          <a:p>
            <a:pPr marL="0" indent="0">
              <a:lnSpc>
                <a:spcPct val="110000"/>
              </a:lnSpc>
              <a:buNone/>
            </a:pPr>
            <a:r>
              <a:rPr lang="en-US" sz="1600" dirty="0"/>
              <a:t>The Graph shows the total number of customer percentage.</a:t>
            </a:r>
          </a:p>
          <a:p>
            <a:pPr marL="0" indent="0">
              <a:lnSpc>
                <a:spcPct val="110000"/>
              </a:lnSpc>
              <a:buNone/>
            </a:pPr>
            <a:r>
              <a:rPr lang="en-US" sz="1600" dirty="0"/>
              <a:t>As per the graph it is clear that the total percentage of the customer is 100%. </a:t>
            </a:r>
          </a:p>
          <a:p>
            <a:pPr>
              <a:lnSpc>
                <a:spcPct val="110000"/>
              </a:lnSpc>
            </a:pPr>
            <a:r>
              <a:rPr lang="en-US" sz="1600" dirty="0"/>
              <a:t>From which Churned is -------- 27%</a:t>
            </a:r>
          </a:p>
          <a:p>
            <a:pPr>
              <a:lnSpc>
                <a:spcPct val="110000"/>
              </a:lnSpc>
            </a:pPr>
            <a:r>
              <a:rPr lang="en-US" sz="1600" dirty="0"/>
              <a:t>Joined ----------- 6%</a:t>
            </a:r>
          </a:p>
          <a:p>
            <a:pPr>
              <a:lnSpc>
                <a:spcPct val="110000"/>
              </a:lnSpc>
            </a:pPr>
            <a:r>
              <a:rPr lang="en-US" sz="1600" dirty="0"/>
              <a:t>Stayed ---------- 67%</a:t>
            </a:r>
          </a:p>
          <a:p>
            <a:pPr marL="0" indent="0">
              <a:lnSpc>
                <a:spcPct val="110000"/>
              </a:lnSpc>
              <a:buNone/>
            </a:pPr>
            <a:r>
              <a:rPr lang="en-US" b="1" dirty="0">
                <a:solidFill>
                  <a:schemeClr val="bg1"/>
                </a:solidFill>
                <a:highlight>
                  <a:srgbClr val="00FF00"/>
                </a:highlight>
              </a:rPr>
              <a:t>With this analysis it is easy to understand that the all Status of the Customer is totally different form each other </a:t>
            </a:r>
          </a:p>
        </p:txBody>
      </p:sp>
      <p:pic>
        <p:nvPicPr>
          <p:cNvPr id="6" name="Picture 5">
            <a:extLst>
              <a:ext uri="{FF2B5EF4-FFF2-40B4-BE49-F238E27FC236}">
                <a16:creationId xmlns:a16="http://schemas.microsoft.com/office/drawing/2014/main" id="{FCAB76F9-B748-C1C6-FC91-B2B2A0ECAAC4}"/>
              </a:ext>
            </a:extLst>
          </p:cNvPr>
          <p:cNvPicPr>
            <a:picLocks noChangeAspect="1"/>
          </p:cNvPicPr>
          <p:nvPr/>
        </p:nvPicPr>
        <p:blipFill>
          <a:blip r:embed="rId2"/>
          <a:stretch>
            <a:fillRect/>
          </a:stretch>
        </p:blipFill>
        <p:spPr>
          <a:xfrm>
            <a:off x="7938053" y="1761089"/>
            <a:ext cx="3935896" cy="3885787"/>
          </a:xfrm>
          <a:prstGeom prst="rect">
            <a:avLst/>
          </a:prstGeom>
        </p:spPr>
      </p:pic>
    </p:spTree>
    <p:extLst>
      <p:ext uri="{BB962C8B-B14F-4D97-AF65-F5344CB8AC3E}">
        <p14:creationId xmlns:p14="http://schemas.microsoft.com/office/powerpoint/2010/main" val="1913235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855306" y="198782"/>
            <a:ext cx="8913810" cy="1447731"/>
          </a:xfrm>
        </p:spPr>
        <p:txBody>
          <a:bodyPr>
            <a:normAutofit/>
          </a:bodyPr>
          <a:lstStyle/>
          <a:p>
            <a:r>
              <a:rPr lang="en-US" sz="1800" b="1" i="0" u="none" strike="noStrike" dirty="0">
                <a:solidFill>
                  <a:schemeClr val="bg1"/>
                </a:solidFill>
                <a:effectLst/>
                <a:highlight>
                  <a:srgbClr val="FFFF00"/>
                </a:highlight>
                <a:latin typeface="Arial Black" panose="020B0A04020102020204" pitchFamily="34" charset="0"/>
              </a:rPr>
              <a:t>What seem to be the key drivers of customer churn?</a:t>
            </a:r>
            <a:br>
              <a:rPr lang="en-US" sz="1800" b="0" i="0" u="none" strike="noStrike" dirty="0">
                <a:solidFill>
                  <a:schemeClr val="bg1"/>
                </a:solidFill>
                <a:effectLst/>
                <a:latin typeface="Lato" panose="020F0502020204030203" pitchFamily="34" charset="0"/>
              </a:rPr>
            </a:br>
            <a:endParaRPr lang="en-US" sz="3200" dirty="0">
              <a:solidFill>
                <a:schemeClr val="bg1"/>
              </a:solidFill>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855306" y="1646513"/>
            <a:ext cx="4240694" cy="3541714"/>
          </a:xfrm>
        </p:spPr>
        <p:txBody>
          <a:bodyPr>
            <a:normAutofit fontScale="85000" lnSpcReduction="20000"/>
          </a:bodyPr>
          <a:lstStyle/>
          <a:p>
            <a:pPr>
              <a:lnSpc>
                <a:spcPct val="110000"/>
              </a:lnSpc>
            </a:pPr>
            <a:r>
              <a:rPr lang="en-US" sz="1800" dirty="0">
                <a:solidFill>
                  <a:schemeClr val="bg1"/>
                </a:solidFill>
                <a:latin typeface="Arial Black" panose="020B0A04020102020204" pitchFamily="34" charset="0"/>
              </a:rPr>
              <a:t>From this graph the information is generated and the information is help us to identified the Key driver of customer churn.</a:t>
            </a:r>
          </a:p>
          <a:p>
            <a:pPr>
              <a:lnSpc>
                <a:spcPct val="110000"/>
              </a:lnSpc>
            </a:pPr>
            <a:r>
              <a:rPr lang="en-US" sz="1800" dirty="0">
                <a:solidFill>
                  <a:schemeClr val="bg1"/>
                </a:solidFill>
                <a:latin typeface="Arial Black" panose="020B0A04020102020204" pitchFamily="34" charset="0"/>
              </a:rPr>
              <a:t>The reason to do this analysis is to identified the cause why customer is left the company because the Competitor .</a:t>
            </a:r>
          </a:p>
          <a:p>
            <a:pPr>
              <a:lnSpc>
                <a:spcPct val="110000"/>
              </a:lnSpc>
            </a:pPr>
            <a:r>
              <a:rPr lang="en-US" sz="1800" dirty="0">
                <a:solidFill>
                  <a:schemeClr val="bg1"/>
                </a:solidFill>
                <a:latin typeface="Arial Black" panose="020B0A04020102020204" pitchFamily="34" charset="0"/>
              </a:rPr>
              <a:t>The range of the Competitor is 841. On the other hand the range of the Attitude is 314, then the range of the Dissatisfaction is 321, The range of the Other is 182, and the last , Price its range is 211.</a:t>
            </a:r>
          </a:p>
          <a:p>
            <a:pPr>
              <a:lnSpc>
                <a:spcPct val="110000"/>
              </a:lnSpc>
            </a:pPr>
            <a:endParaRPr lang="en-US" sz="1600" dirty="0"/>
          </a:p>
        </p:txBody>
      </p:sp>
      <p:pic>
        <p:nvPicPr>
          <p:cNvPr id="8" name="Picture 7">
            <a:extLst>
              <a:ext uri="{FF2B5EF4-FFF2-40B4-BE49-F238E27FC236}">
                <a16:creationId xmlns:a16="http://schemas.microsoft.com/office/drawing/2014/main" id="{944D14BE-1E50-8756-6E4D-62223DA44B0B}"/>
              </a:ext>
            </a:extLst>
          </p:cNvPr>
          <p:cNvPicPr>
            <a:picLocks noChangeAspect="1"/>
          </p:cNvPicPr>
          <p:nvPr/>
        </p:nvPicPr>
        <p:blipFill>
          <a:blip r:embed="rId2"/>
          <a:stretch>
            <a:fillRect/>
          </a:stretch>
        </p:blipFill>
        <p:spPr>
          <a:xfrm>
            <a:off x="6312211" y="1922654"/>
            <a:ext cx="5439534" cy="2662597"/>
          </a:xfrm>
          <a:prstGeom prst="rect">
            <a:avLst/>
          </a:prstGeom>
        </p:spPr>
      </p:pic>
      <p:sp>
        <p:nvSpPr>
          <p:cNvPr id="9" name="Content Placeholder 2">
            <a:extLst>
              <a:ext uri="{FF2B5EF4-FFF2-40B4-BE49-F238E27FC236}">
                <a16:creationId xmlns:a16="http://schemas.microsoft.com/office/drawing/2014/main" id="{B43FAC26-61B6-4068-3864-1591D289181B}"/>
              </a:ext>
            </a:extLst>
          </p:cNvPr>
          <p:cNvSpPr txBox="1">
            <a:spLocks/>
          </p:cNvSpPr>
          <p:nvPr/>
        </p:nvSpPr>
        <p:spPr>
          <a:xfrm>
            <a:off x="1855305" y="5164502"/>
            <a:ext cx="9051233" cy="149471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endParaRPr lang="en-US" sz="1600" dirty="0"/>
          </a:p>
        </p:txBody>
      </p:sp>
      <p:sp>
        <p:nvSpPr>
          <p:cNvPr id="10" name="Content Placeholder 2">
            <a:extLst>
              <a:ext uri="{FF2B5EF4-FFF2-40B4-BE49-F238E27FC236}">
                <a16:creationId xmlns:a16="http://schemas.microsoft.com/office/drawing/2014/main" id="{061FB44D-22B6-8DF7-8FAF-BAC923A5B2BD}"/>
              </a:ext>
            </a:extLst>
          </p:cNvPr>
          <p:cNvSpPr txBox="1">
            <a:spLocks/>
          </p:cNvSpPr>
          <p:nvPr/>
        </p:nvSpPr>
        <p:spPr>
          <a:xfrm>
            <a:off x="1855304" y="5164502"/>
            <a:ext cx="8265180" cy="11916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t>The main reason that company lost his customer due to Competitor, and now company has to focused on this point that how company make better decision to save his customer  .</a:t>
            </a:r>
          </a:p>
        </p:txBody>
      </p:sp>
    </p:spTree>
    <p:extLst>
      <p:ext uri="{BB962C8B-B14F-4D97-AF65-F5344CB8AC3E}">
        <p14:creationId xmlns:p14="http://schemas.microsoft.com/office/powerpoint/2010/main" val="3127681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484243" y="1364975"/>
            <a:ext cx="9563167" cy="655982"/>
          </a:xfrm>
        </p:spPr>
        <p:txBody>
          <a:bodyPr>
            <a:normAutofit/>
          </a:bodyPr>
          <a:lstStyle/>
          <a:p>
            <a:r>
              <a:rPr lang="en-US" sz="1800" b="0" i="0" u="none" strike="noStrike" dirty="0">
                <a:solidFill>
                  <a:schemeClr val="bg1"/>
                </a:solidFill>
                <a:effectLst/>
                <a:highlight>
                  <a:srgbClr val="FFFF00"/>
                </a:highlight>
                <a:latin typeface="Arial Black" panose="020B0A04020102020204" pitchFamily="34" charset="0"/>
              </a:rPr>
              <a:t>Out of the 3 customer status, stayed, churned and joined, which has the highest %?</a:t>
            </a:r>
            <a:endParaRPr lang="en-US" sz="3200" dirty="0">
              <a:solidFill>
                <a:schemeClr val="bg1"/>
              </a:solidFill>
              <a:highlight>
                <a:srgbClr val="FFFF00"/>
              </a:highlight>
              <a:latin typeface="Arial Black" panose="020B0A04020102020204" pitchFamily="34" charset="0"/>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484243" y="3182143"/>
            <a:ext cx="9563167" cy="3541714"/>
          </a:xfrm>
        </p:spPr>
        <p:txBody>
          <a:bodyPr>
            <a:normAutofit/>
          </a:bodyPr>
          <a:lstStyle/>
          <a:p>
            <a:pPr>
              <a:lnSpc>
                <a:spcPct val="110000"/>
              </a:lnSpc>
            </a:pPr>
            <a:r>
              <a:rPr lang="en-US" sz="4000" dirty="0"/>
              <a:t>Out of these 3 Customer status the Stayed status has the Highest percentage </a:t>
            </a:r>
            <a:r>
              <a:rPr lang="en-US" sz="4000" dirty="0">
                <a:solidFill>
                  <a:schemeClr val="bg1"/>
                </a:solidFill>
                <a:highlight>
                  <a:srgbClr val="00FF00"/>
                </a:highlight>
              </a:rPr>
              <a:t>67%</a:t>
            </a:r>
          </a:p>
        </p:txBody>
      </p:sp>
    </p:spTree>
    <p:extLst>
      <p:ext uri="{BB962C8B-B14F-4D97-AF65-F5344CB8AC3E}">
        <p14:creationId xmlns:p14="http://schemas.microsoft.com/office/powerpoint/2010/main" val="3933488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457739" y="569844"/>
            <a:ext cx="9563167" cy="655982"/>
          </a:xfrm>
        </p:spPr>
        <p:txBody>
          <a:bodyPr>
            <a:noAutofit/>
          </a:bodyPr>
          <a:lstStyle/>
          <a:p>
            <a:r>
              <a:rPr lang="en-US" sz="2000" b="0" i="0" u="none" strike="noStrike" dirty="0">
                <a:solidFill>
                  <a:schemeClr val="bg1"/>
                </a:solidFill>
                <a:effectLst/>
                <a:highlight>
                  <a:srgbClr val="FFFF00"/>
                </a:highlight>
                <a:latin typeface="Arial Black" panose="020B0A04020102020204" pitchFamily="34" charset="0"/>
              </a:rPr>
              <a:t>What payment method was preferred by churned users?</a:t>
            </a:r>
            <a:br>
              <a:rPr lang="en-US" sz="1800" b="0" i="0" u="none" strike="noStrike" dirty="0">
                <a:solidFill>
                  <a:srgbClr val="999999"/>
                </a:solidFill>
                <a:effectLst/>
                <a:latin typeface="Lato" panose="020F0502020204030203" pitchFamily="34" charset="0"/>
              </a:rPr>
            </a:br>
            <a:endParaRPr lang="en-US" sz="3200" dirty="0">
              <a:solidFill>
                <a:schemeClr val="bg1"/>
              </a:solidFill>
              <a:highlight>
                <a:srgbClr val="FFFF00"/>
              </a:highlight>
              <a:latin typeface="Arial Black" panose="020B0A04020102020204" pitchFamily="34" charset="0"/>
            </a:endParaRPr>
          </a:p>
        </p:txBody>
      </p:sp>
      <p:pic>
        <p:nvPicPr>
          <p:cNvPr id="5" name="Content Placeholder 4">
            <a:extLst>
              <a:ext uri="{FF2B5EF4-FFF2-40B4-BE49-F238E27FC236}">
                <a16:creationId xmlns:a16="http://schemas.microsoft.com/office/drawing/2014/main" id="{CD170400-7664-4E29-B037-9B600A640891}"/>
              </a:ext>
            </a:extLst>
          </p:cNvPr>
          <p:cNvPicPr>
            <a:picLocks noGrp="1" noChangeAspect="1"/>
          </p:cNvPicPr>
          <p:nvPr>
            <p:ph idx="1"/>
          </p:nvPr>
        </p:nvPicPr>
        <p:blipFill>
          <a:blip r:embed="rId2"/>
          <a:stretch>
            <a:fillRect/>
          </a:stretch>
        </p:blipFill>
        <p:spPr>
          <a:xfrm>
            <a:off x="6824870" y="1850115"/>
            <a:ext cx="5112334" cy="2894163"/>
          </a:xfrm>
        </p:spPr>
      </p:pic>
      <p:sp>
        <p:nvSpPr>
          <p:cNvPr id="8" name="TextBox 7">
            <a:extLst>
              <a:ext uri="{FF2B5EF4-FFF2-40B4-BE49-F238E27FC236}">
                <a16:creationId xmlns:a16="http://schemas.microsoft.com/office/drawing/2014/main" id="{B41AD899-B88C-F28B-0778-2BDBF6FE7CE4}"/>
              </a:ext>
            </a:extLst>
          </p:cNvPr>
          <p:cNvSpPr txBox="1"/>
          <p:nvPr/>
        </p:nvSpPr>
        <p:spPr>
          <a:xfrm>
            <a:off x="1325217" y="1850115"/>
            <a:ext cx="5112334" cy="3908762"/>
          </a:xfrm>
          <a:prstGeom prst="rect">
            <a:avLst/>
          </a:prstGeom>
          <a:noFill/>
        </p:spPr>
        <p:txBody>
          <a:bodyPr wrap="square" rtlCol="0">
            <a:spAutoFit/>
          </a:bodyPr>
          <a:lstStyle/>
          <a:p>
            <a:r>
              <a:rPr lang="en-US" sz="2800" dirty="0">
                <a:latin typeface="Arial Black" panose="020B0A04020102020204" pitchFamily="34" charset="0"/>
              </a:rPr>
              <a:t>With the help of this analysis we clearly see that the best payment method preferred by Churned users is</a:t>
            </a:r>
          </a:p>
          <a:p>
            <a:endParaRPr lang="en-US" dirty="0"/>
          </a:p>
          <a:p>
            <a:endParaRPr lang="en-US" dirty="0"/>
          </a:p>
          <a:p>
            <a:endParaRPr lang="en-US" dirty="0"/>
          </a:p>
          <a:p>
            <a:r>
              <a:rPr lang="en-US" dirty="0"/>
              <a:t> </a:t>
            </a:r>
          </a:p>
          <a:p>
            <a:r>
              <a:rPr lang="en-US" dirty="0">
                <a:highlight>
                  <a:srgbClr val="00FF00"/>
                </a:highlight>
                <a:latin typeface="Arial Black" panose="020B0A04020102020204" pitchFamily="34" charset="0"/>
              </a:rPr>
              <a:t> </a:t>
            </a:r>
            <a:r>
              <a:rPr lang="en-US" sz="3600" dirty="0">
                <a:solidFill>
                  <a:schemeClr val="bg1"/>
                </a:solidFill>
                <a:highlight>
                  <a:srgbClr val="00FF00"/>
                </a:highlight>
                <a:latin typeface="Arial Black" panose="020B0A04020102020204" pitchFamily="34" charset="0"/>
              </a:rPr>
              <a:t>Bank Withdrawal</a:t>
            </a:r>
            <a:endParaRPr lang="en-US" dirty="0">
              <a:solidFill>
                <a:schemeClr val="bg1"/>
              </a:solidFill>
              <a:highlight>
                <a:srgbClr val="00FF00"/>
              </a:highlight>
              <a:latin typeface="Arial Black" panose="020B0A04020102020204" pitchFamily="34" charset="0"/>
            </a:endParaRPr>
          </a:p>
        </p:txBody>
      </p:sp>
    </p:spTree>
    <p:extLst>
      <p:ext uri="{BB962C8B-B14F-4D97-AF65-F5344CB8AC3E}">
        <p14:creationId xmlns:p14="http://schemas.microsoft.com/office/powerpoint/2010/main" val="251647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8B9F8-3048-806C-ABFD-BAE45EA6F60F}"/>
              </a:ext>
            </a:extLst>
          </p:cNvPr>
          <p:cNvSpPr>
            <a:spLocks noGrp="1"/>
          </p:cNvSpPr>
          <p:nvPr>
            <p:ph type="title"/>
          </p:nvPr>
        </p:nvSpPr>
        <p:spPr>
          <a:xfrm>
            <a:off x="1459465" y="0"/>
            <a:ext cx="9905998" cy="1478570"/>
          </a:xfrm>
        </p:spPr>
        <p:txBody>
          <a:bodyPr>
            <a:normAutofit/>
          </a:bodyPr>
          <a:lstStyle/>
          <a:p>
            <a:r>
              <a:rPr lang="en-US" sz="2000" b="0" i="0" u="none" strike="noStrike" dirty="0">
                <a:solidFill>
                  <a:schemeClr val="bg1"/>
                </a:solidFill>
                <a:effectLst/>
                <a:highlight>
                  <a:srgbClr val="FFFF00"/>
                </a:highlight>
                <a:latin typeface="Arial Black" panose="020B0A04020102020204" pitchFamily="34" charset="0"/>
              </a:rPr>
              <a:t>What are the top 12 cities that churned?</a:t>
            </a:r>
            <a:endParaRPr lang="en-US" sz="4000" dirty="0">
              <a:solidFill>
                <a:schemeClr val="bg1"/>
              </a:solidFill>
              <a:highlight>
                <a:srgbClr val="FFFF00"/>
              </a:highlight>
              <a:latin typeface="Arial Black" panose="020B0A04020102020204" pitchFamily="34" charset="0"/>
            </a:endParaRPr>
          </a:p>
        </p:txBody>
      </p:sp>
      <p:sp>
        <p:nvSpPr>
          <p:cNvPr id="3" name="Content Placeholder 2">
            <a:extLst>
              <a:ext uri="{FF2B5EF4-FFF2-40B4-BE49-F238E27FC236}">
                <a16:creationId xmlns:a16="http://schemas.microsoft.com/office/drawing/2014/main" id="{D8F87FE9-0BF0-CBB1-37E1-9919DA7A0498}"/>
              </a:ext>
            </a:extLst>
          </p:cNvPr>
          <p:cNvSpPr>
            <a:spLocks noGrp="1"/>
          </p:cNvSpPr>
          <p:nvPr>
            <p:ph idx="1"/>
          </p:nvPr>
        </p:nvSpPr>
        <p:spPr>
          <a:xfrm>
            <a:off x="1603513" y="4823791"/>
            <a:ext cx="8229599" cy="1033670"/>
          </a:xfrm>
        </p:spPr>
        <p:txBody>
          <a:bodyPr>
            <a:normAutofit/>
          </a:bodyPr>
          <a:lstStyle/>
          <a:p>
            <a:pPr marL="0" indent="0">
              <a:buNone/>
            </a:pPr>
            <a:r>
              <a:rPr lang="en-US" sz="3600" dirty="0">
                <a:solidFill>
                  <a:schemeClr val="bg1"/>
                </a:solidFill>
                <a:highlight>
                  <a:srgbClr val="00FF00"/>
                </a:highlight>
              </a:rPr>
              <a:t>Graph shows the top 12 cities that Churned</a:t>
            </a:r>
          </a:p>
        </p:txBody>
      </p:sp>
      <p:pic>
        <p:nvPicPr>
          <p:cNvPr id="5" name="Picture 4">
            <a:extLst>
              <a:ext uri="{FF2B5EF4-FFF2-40B4-BE49-F238E27FC236}">
                <a16:creationId xmlns:a16="http://schemas.microsoft.com/office/drawing/2014/main" id="{A68B068C-6622-FBA5-6FCB-1A0B097D402F}"/>
              </a:ext>
            </a:extLst>
          </p:cNvPr>
          <p:cNvPicPr>
            <a:picLocks noChangeAspect="1"/>
          </p:cNvPicPr>
          <p:nvPr/>
        </p:nvPicPr>
        <p:blipFill>
          <a:blip r:embed="rId2"/>
          <a:stretch>
            <a:fillRect/>
          </a:stretch>
        </p:blipFill>
        <p:spPr>
          <a:xfrm>
            <a:off x="1603513" y="1298712"/>
            <a:ext cx="8229599" cy="3127514"/>
          </a:xfrm>
          <a:prstGeom prst="rect">
            <a:avLst/>
          </a:prstGeom>
        </p:spPr>
      </p:pic>
    </p:spTree>
    <p:extLst>
      <p:ext uri="{BB962C8B-B14F-4D97-AF65-F5344CB8AC3E}">
        <p14:creationId xmlns:p14="http://schemas.microsoft.com/office/powerpoint/2010/main" val="39006776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purl.org/dc/terms/"/>
    <ds:schemaRef ds:uri="http://purl.org/dc/elements/1.1/"/>
    <ds:schemaRef ds:uri="16c05727-aa75-4e4a-9b5f-8a80a1165891"/>
    <ds:schemaRef ds:uri="71af3243-3dd4-4a8d-8c0d-dd76da1f02a5"/>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TM04033919[[fn=Circuit]]</Template>
  <TotalTime>200</TotalTime>
  <Words>714</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Arial Narrow</vt:lpstr>
      <vt:lpstr>Calibri</vt:lpstr>
      <vt:lpstr>Lato</vt:lpstr>
      <vt:lpstr>Tw Cen MT</vt:lpstr>
      <vt:lpstr>Circuit</vt:lpstr>
      <vt:lpstr>Telecom Churn Dashboard</vt:lpstr>
      <vt:lpstr>About the dataset </vt:lpstr>
      <vt:lpstr>Methodology &amp; Project scope  </vt:lpstr>
      <vt:lpstr>PowerPoint Presentation</vt:lpstr>
      <vt:lpstr>What is the customer profile for a customer that churned, joined, and stayed? Are they different? </vt:lpstr>
      <vt:lpstr>What seem to be the key drivers of customer churn? </vt:lpstr>
      <vt:lpstr>Out of the 3 customer status, stayed, churned and joined, which has the highest %?</vt:lpstr>
      <vt:lpstr>What payment method was preferred by churned users? </vt:lpstr>
      <vt:lpstr>What are the top 12 cities that churned?</vt:lpstr>
      <vt:lpstr>What churn offers were more preferable by the customers?</vt:lpstr>
      <vt:lpstr>Project Owner:  Shubham koundal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 Churn Dashboard</dc:title>
  <dc:creator>shubham koundal</dc:creator>
  <cp:lastModifiedBy>shubham koundal</cp:lastModifiedBy>
  <cp:revision>2</cp:revision>
  <dcterms:created xsi:type="dcterms:W3CDTF">2023-04-10T14:01:41Z</dcterms:created>
  <dcterms:modified xsi:type="dcterms:W3CDTF">2023-04-10T17:22:33Z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